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77" r:id="rId12"/>
    <p:sldId id="266" r:id="rId13"/>
    <p:sldId id="267" r:id="rId14"/>
    <p:sldId id="279" r:id="rId15"/>
    <p:sldId id="268" r:id="rId16"/>
    <p:sldId id="269" r:id="rId17"/>
    <p:sldId id="270" r:id="rId18"/>
    <p:sldId id="280" r:id="rId19"/>
    <p:sldId id="271" r:id="rId20"/>
    <p:sldId id="278" r:id="rId21"/>
    <p:sldId id="272" r:id="rId22"/>
    <p:sldId id="273" r:id="rId23"/>
    <p:sldId id="274" r:id="rId24"/>
    <p:sldId id="275" r:id="rId25"/>
    <p:sldId id="276" r:id="rId26"/>
    <p:sldId id="281" r:id="rId2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5"/>
  </p:normalViewPr>
  <p:slideViewPr>
    <p:cSldViewPr>
      <p:cViewPr varScale="1">
        <p:scale>
          <a:sx n="78" d="100"/>
          <a:sy n="78" d="100"/>
        </p:scale>
        <p:origin x="16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E0D44-8D3E-4622-BCDC-69829F86EC5F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A448F-175D-4AF3-B300-A4072D530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72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D7ED6E9-AB09-429F-ABB0-5CFCD3E68227}" type="datetimeFigureOut">
              <a:rPr lang="en-US"/>
              <a:pPr>
                <a:defRPr/>
              </a:pPr>
              <a:t>2/5/2023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9BD8753-92FE-42F9-8A8F-9C337BAE2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6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AC04B-E355-4CC8-9CF1-B644533CCDE2}" type="datetimeFigureOut">
              <a:rPr lang="en-US"/>
              <a:pPr>
                <a:defRPr/>
              </a:pPr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89B28-0787-4632-8CC0-024C817E3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ABBD8-FC4B-40BA-AFB0-69480416DDAC}" type="datetimeFigureOut">
              <a:rPr lang="en-US"/>
              <a:pPr>
                <a:defRPr/>
              </a:pPr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667E8-6B33-433F-80BF-BC86E73A0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5F2DC-8CD0-46B4-87EF-2A14AA04F198}" type="datetimeFigureOut">
              <a:rPr lang="en-US"/>
              <a:pPr>
                <a:defRPr/>
              </a:pPr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79F7F-034A-48CD-A88A-E206CDCA8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23CAB-0E62-4C0A-ACDA-FDED859F47F3}" type="datetimeFigureOut">
              <a:rPr lang="en-US"/>
              <a:pPr>
                <a:defRPr/>
              </a:pPr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415B4-186F-4CCA-AC3C-278174437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2C6CB-98F5-4BBC-8817-BB6EA0538A3A}" type="datetimeFigureOut">
              <a:rPr lang="en-US"/>
              <a:pPr>
                <a:defRPr/>
              </a:pPr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CE8C9-90CD-4E22-A12D-2A7410175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835B8-8C3F-4AA4-8BF9-34010E5D09D2}" type="datetimeFigureOut">
              <a:rPr lang="en-US"/>
              <a:pPr>
                <a:defRPr/>
              </a:pPr>
              <a:t>2/5/2023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4696C-65B9-4A6C-A96D-C68104849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DE613-626A-4ECE-8C15-A01E42E36E38}" type="datetimeFigureOut">
              <a:rPr lang="en-US"/>
              <a:pPr>
                <a:defRPr/>
              </a:pPr>
              <a:t>2/5/2023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396F4-3029-4C7D-9906-2A94AF48E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86D0-4E10-473B-9DCB-35F719EB7C01}" type="datetimeFigureOut">
              <a:rPr lang="en-US"/>
              <a:pPr>
                <a:defRPr/>
              </a:pPr>
              <a:t>2/5/2023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5C3FD-7531-407F-AFCC-93704D154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480FF-E234-45E2-8C9E-AA6738D9ED6B}" type="datetimeFigureOut">
              <a:rPr lang="en-US"/>
              <a:pPr>
                <a:defRPr/>
              </a:pPr>
              <a:t>2/5/2023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784C6-FA6A-4E71-83DB-4BCD49775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7770-46F7-469F-92C4-C16038D6F508}" type="datetimeFigureOut">
              <a:rPr lang="en-US"/>
              <a:pPr>
                <a:defRPr/>
              </a:pPr>
              <a:t>2/5/2023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E1AA-4AF6-464C-BD6E-DE370BDBB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5B2DC-84DB-41F7-9550-C1D1A6408755}" type="datetimeFigureOut">
              <a:rPr lang="en-US"/>
              <a:pPr>
                <a:defRPr/>
              </a:pPr>
              <a:t>2/5/2023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3E606-1867-4B32-B4ED-0530C7FE7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4A8587-ECAD-45BB-AB13-31755553A201}" type="datetimeFigureOut">
              <a:rPr lang="en-US"/>
              <a:pPr>
                <a:defRPr/>
              </a:pPr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D6F802-DEB5-438F-984D-DE7678181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eeksforgeeks.org/enumerate-in-python/" TargetMode="External"/><Relationship Id="rId4" Type="http://schemas.openxmlformats.org/officeDocument/2006/relationships/hyperlink" Target="https://www.geeksforgeeks.org/iterators-in-python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Programming Tutorial Course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>
                <a:solidFill>
                  <a:srgbClr val="898989"/>
                </a:solidFill>
              </a:rPr>
              <a:t>Lesson 4: </a:t>
            </a:r>
            <a:r>
              <a:rPr lang="en-GB" b="1" dirty="0"/>
              <a:t>Writing your own functions: programming constructs</a:t>
            </a:r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2900677" y="3244334"/>
            <a:ext cx="3342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michael.berks@manchester.ac.uk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For loops - notes</a:t>
            </a:r>
            <a:endParaRPr lang="en-US"/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>
          <a:xfrm>
            <a:off x="457200" y="1351309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GB" dirty="0"/>
              <a:t>A can be </a:t>
            </a:r>
            <a:r>
              <a:rPr lang="en-GB" b="1" i="1" dirty="0"/>
              <a:t>any</a:t>
            </a:r>
            <a:r>
              <a:rPr lang="en-GB" dirty="0"/>
              <a:t> array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Most common to use simple row vector of increasing integers (like our first examples)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But could use string (i.e. char array) or cell array</a:t>
            </a:r>
          </a:p>
          <a:p>
            <a:pPr>
              <a:lnSpc>
                <a:spcPct val="90000"/>
              </a:lnSpc>
            </a:pPr>
            <a:r>
              <a:rPr lang="en-GB" dirty="0"/>
              <a:t>The code in the pink box can be </a:t>
            </a:r>
            <a:r>
              <a:rPr lang="en-GB" b="1" i="1" dirty="0"/>
              <a:t>any</a:t>
            </a:r>
            <a:r>
              <a:rPr lang="en-GB" dirty="0"/>
              <a:t> valid Matlab commands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Including another loop or any of the control statement we cover today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It can also modify </a:t>
            </a:r>
            <a:r>
              <a:rPr lang="en-GB" dirty="0" err="1"/>
              <a:t>iter_var</a:t>
            </a:r>
            <a:r>
              <a:rPr lang="en-GB" dirty="0"/>
              <a:t> or A…</a:t>
            </a:r>
          </a:p>
          <a:p>
            <a:pPr lvl="2">
              <a:lnSpc>
                <a:spcPct val="90000"/>
              </a:lnSpc>
              <a:buNone/>
            </a:pPr>
            <a:r>
              <a:rPr lang="en-GB" sz="3000" b="1" dirty="0"/>
              <a:t>… but DON’T DO THIS!!!</a:t>
            </a:r>
          </a:p>
          <a:p>
            <a:pPr>
              <a:lnSpc>
                <a:spcPct val="90000"/>
              </a:lnSpc>
            </a:pPr>
            <a:r>
              <a:rPr lang="en-GB" dirty="0"/>
              <a:t>See examples in </a:t>
            </a:r>
            <a:r>
              <a:rPr lang="en-GB" dirty="0" err="1"/>
              <a:t>loops_example.m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25F6CF-13FE-7B42-B334-4BD01DCAB3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95018C7-A66E-0A4F-BA4E-ACF8DC8E0A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3745" y="3939"/>
            <a:ext cx="2790255" cy="942465"/>
          </a:xfrm>
          <a:prstGeom prst="rect">
            <a:avLst/>
          </a:prstGeom>
        </p:spPr>
      </p:pic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23850" y="1484314"/>
            <a:ext cx="7561263" cy="244819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684213" y="2060848"/>
            <a:ext cx="6624637" cy="1871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dirty="0"/>
              <a:t>For loops – general template</a:t>
            </a:r>
            <a:endParaRPr lang="en-US" sz="4000" dirty="0"/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24050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z="2400" dirty="0">
                <a:solidFill>
                  <a:schemeClr val="hlink"/>
                </a:solidFill>
              </a:rPr>
              <a:t>for</a:t>
            </a:r>
            <a:r>
              <a:rPr lang="en-GB" sz="2400" dirty="0"/>
              <a:t> </a:t>
            </a:r>
            <a:r>
              <a:rPr lang="en-GB" sz="2400" dirty="0" err="1"/>
              <a:t>iter_var</a:t>
            </a:r>
            <a:r>
              <a:rPr lang="en-GB" sz="2400" dirty="0"/>
              <a:t> in iterator:</a:t>
            </a:r>
          </a:p>
          <a:p>
            <a:pPr>
              <a:buFont typeface="Arial" charset="0"/>
              <a:buNone/>
            </a:pPr>
            <a:r>
              <a:rPr lang="en-GB" sz="2400" dirty="0"/>
              <a:t>	</a:t>
            </a:r>
            <a:r>
              <a:rPr lang="en-GB" sz="2400" dirty="0">
                <a:solidFill>
                  <a:srgbClr val="00FF00"/>
                </a:solidFill>
              </a:rPr>
              <a:t>%Lines of code that do stuff</a:t>
            </a:r>
          </a:p>
          <a:p>
            <a:pPr>
              <a:buFont typeface="Arial" charset="0"/>
              <a:buNone/>
            </a:pPr>
            <a:r>
              <a:rPr lang="en-GB" dirty="0"/>
              <a:t>	</a:t>
            </a:r>
          </a:p>
        </p:txBody>
      </p:sp>
      <p:sp>
        <p:nvSpPr>
          <p:cNvPr id="43014" name="Rectangle 6"/>
          <p:cNvSpPr>
            <a:spLocks/>
          </p:cNvSpPr>
          <p:nvPr/>
        </p:nvSpPr>
        <p:spPr bwMode="auto">
          <a:xfrm>
            <a:off x="323850" y="4005064"/>
            <a:ext cx="822960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2000" dirty="0">
                <a:latin typeface="Calibri" pitchFamily="34" charset="0"/>
              </a:rPr>
              <a:t>Repeat the control block in pink, once for each value in the iterator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2000" dirty="0">
                <a:latin typeface="Calibri" pitchFamily="34" charset="0"/>
              </a:rPr>
              <a:t>Iterator can be different types of object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2000" dirty="0">
                <a:latin typeface="Calibri" pitchFamily="34" charset="0"/>
              </a:rPr>
              <a:t>Most common usage range, a list or tuple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2000" dirty="0">
                <a:latin typeface="Calibri" pitchFamily="34" charset="0"/>
              </a:rPr>
              <a:t>See here for a tutorial on general iterator objects</a:t>
            </a:r>
          </a:p>
          <a:p>
            <a:pPr lvl="1" eaLnBrk="0" hangingPunct="0">
              <a:spcBef>
                <a:spcPct val="20000"/>
              </a:spcBef>
            </a:pPr>
            <a:r>
              <a:rPr lang="en-GB" dirty="0">
                <a:latin typeface="+mj-lt"/>
                <a:hlinkClick r:id="rId4"/>
              </a:rPr>
              <a:t>https://www.geeksforgeeks.org/iterators-in-python/</a:t>
            </a:r>
            <a:endParaRPr lang="en-GB" dirty="0">
              <a:latin typeface="+mj-lt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2000" dirty="0">
                <a:latin typeface="Calibri" pitchFamily="34" charset="0"/>
              </a:rPr>
              <a:t>Also see enumerate: </a:t>
            </a:r>
            <a:endParaRPr lang="en-GB" sz="2000" dirty="0">
              <a:latin typeface="+mj-lt"/>
            </a:endParaRPr>
          </a:p>
          <a:p>
            <a:pPr lvl="1" eaLnBrk="0" hangingPunct="0">
              <a:spcBef>
                <a:spcPct val="20000"/>
              </a:spcBef>
            </a:pPr>
            <a:r>
              <a:rPr lang="en-GB" dirty="0">
                <a:latin typeface="+mj-lt"/>
                <a:hlinkClick r:id="rId5"/>
              </a:rPr>
              <a:t>https://www.geeksforgeeks.org/enumerate-in-python/</a:t>
            </a:r>
            <a:r>
              <a:rPr lang="en-GB" dirty="0">
                <a:latin typeface="Calibri" pitchFamily="34" charset="0"/>
              </a:rPr>
              <a:t>	</a:t>
            </a:r>
          </a:p>
        </p:txBody>
      </p:sp>
      <p:cxnSp>
        <p:nvCxnSpPr>
          <p:cNvPr id="3" name="Straight Arrow Connector 2"/>
          <p:cNvCxnSpPr>
            <a:cxnSpLocks/>
          </p:cNvCxnSpPr>
          <p:nvPr/>
        </p:nvCxnSpPr>
        <p:spPr>
          <a:xfrm>
            <a:off x="539552" y="2911976"/>
            <a:ext cx="2797968" cy="339516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3337520" y="2729434"/>
            <a:ext cx="4115991" cy="1044116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chemeClr val="tx1"/>
                </a:solidFill>
              </a:rPr>
              <a:t>This indentation is important – python control blocks are determined by their indentation!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788024" y="1340768"/>
            <a:ext cx="3528392" cy="1044116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chemeClr val="tx1"/>
                </a:solidFill>
              </a:rPr>
              <a:t>So is this </a:t>
            </a:r>
            <a:r>
              <a:rPr lang="en-GB" sz="2000" b="1" dirty="0">
                <a:solidFill>
                  <a:schemeClr val="tx1"/>
                </a:solidFill>
              </a:rPr>
              <a:t>:</a:t>
            </a:r>
          </a:p>
        </p:txBody>
      </p:sp>
      <p:cxnSp>
        <p:nvCxnSpPr>
          <p:cNvPr id="13" name="Straight Arrow Connector 12"/>
          <p:cNvCxnSpPr>
            <a:endCxn id="12" idx="1"/>
          </p:cNvCxnSpPr>
          <p:nvPr/>
        </p:nvCxnSpPr>
        <p:spPr>
          <a:xfrm>
            <a:off x="3419872" y="1862826"/>
            <a:ext cx="1368152" cy="0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EA14D5E-C835-F54B-9915-04404D642457}"/>
              </a:ext>
            </a:extLst>
          </p:cNvPr>
          <p:cNvSpPr/>
          <p:nvPr/>
        </p:nvSpPr>
        <p:spPr>
          <a:xfrm>
            <a:off x="6012160" y="5715254"/>
            <a:ext cx="3131840" cy="522058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chemeClr val="tx1"/>
                </a:solidFill>
              </a:rPr>
              <a:t>My favourite python trick!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05977FF-F8A5-6A49-8B20-677CE86CA2FC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2987824" y="5976283"/>
            <a:ext cx="3024336" cy="0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14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While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For loops mean we need to pre-program how many iterations we have</a:t>
            </a:r>
          </a:p>
          <a:p>
            <a:r>
              <a:rPr lang="en-GB" sz="2400" dirty="0"/>
              <a:t>Sometime we want more flexibility than that</a:t>
            </a:r>
          </a:p>
          <a:p>
            <a:r>
              <a:rPr lang="en-GB" sz="2400" dirty="0"/>
              <a:t>Imagine we want to simulate rolling a dice until we score a six</a:t>
            </a:r>
          </a:p>
          <a:p>
            <a:r>
              <a:rPr lang="en-GB" sz="2400" dirty="0"/>
              <a:t>The number of times we repeat the action (rolling a dice), depends on the outcome of that action (the score of the dice)</a:t>
            </a:r>
          </a:p>
          <a:p>
            <a:r>
              <a:rPr lang="en-GB" sz="2400" dirty="0"/>
              <a:t>While loops allow us to do this…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23850" y="1268760"/>
            <a:ext cx="8496622" cy="35288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684213" y="1918047"/>
            <a:ext cx="7704211" cy="230351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While loops – general template</a:t>
            </a:r>
            <a:endParaRPr lang="en-US" dirty="0"/>
          </a:p>
        </p:txBody>
      </p:sp>
      <p:sp>
        <p:nvSpPr>
          <p:cNvPr id="43014" name="Rectangle 6"/>
          <p:cNvSpPr>
            <a:spLocks/>
          </p:cNvSpPr>
          <p:nvPr/>
        </p:nvSpPr>
        <p:spPr bwMode="auto">
          <a:xfrm>
            <a:off x="323850" y="4980905"/>
            <a:ext cx="8229600" cy="1544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62500" lnSpcReduction="20000"/>
          </a:bodyPr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3200" dirty="0">
                <a:latin typeface="Calibri" pitchFamily="34" charset="0"/>
              </a:rPr>
              <a:t>Condition must be a command that returns a true/false output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3200" dirty="0">
                <a:latin typeface="Calibri" pitchFamily="34" charset="0"/>
              </a:rPr>
              <a:t>The pink block keeps repeat as long as condition is true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3200">
                <a:latin typeface="Calibri" pitchFamily="34" charset="0"/>
              </a:rPr>
              <a:t>This means </a:t>
            </a:r>
            <a:r>
              <a:rPr lang="en-GB" sz="3200" dirty="0">
                <a:latin typeface="Calibri" pitchFamily="34" charset="0"/>
              </a:rPr>
              <a:t>at some point something in the pink block must make the condition false…</a:t>
            </a:r>
          </a:p>
          <a:p>
            <a:pPr marL="1257300" lvl="2" indent="-342900" eaLnBrk="0" hangingPunct="0">
              <a:spcBef>
                <a:spcPct val="20000"/>
              </a:spcBef>
            </a:pPr>
            <a:r>
              <a:rPr lang="en-GB" sz="3200" dirty="0">
                <a:latin typeface="Calibri" pitchFamily="34" charset="0"/>
              </a:rPr>
              <a:t>… or we’ll loop forever!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457200" y="1384647"/>
            <a:ext cx="778720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while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condition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%Code that has potential to make condition false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…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3200" dirty="0">
                <a:latin typeface="+mn-lt"/>
              </a:rPr>
              <a:t>	…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530374" y="2781399"/>
            <a:ext cx="3642025" cy="1440160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00FF"/>
                </a:solidFill>
              </a:rPr>
              <a:t>while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condition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GB" dirty="0">
                <a:solidFill>
                  <a:srgbClr val="00B050"/>
                </a:solidFill>
              </a:rPr>
              <a:t>#Code that makes condition false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0BE0FD2-6760-D149-AD05-0DE4C624B7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8061" y="2957577"/>
            <a:ext cx="1619672" cy="5470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3C86EC3-16E5-DC4A-AEC3-C2C42B351F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6502" y="1268178"/>
            <a:ext cx="1403648" cy="53069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Exercises – while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Now write a function using a while loop, to simulate rolling a dice until you score a 6. The output of your function should look something like: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>
                <a:latin typeface="Courier" pitchFamily="49" charset="0"/>
              </a:rPr>
              <a:t>Roll 1, you scored 5</a:t>
            </a:r>
          </a:p>
          <a:p>
            <a:pPr lvl="1">
              <a:buNone/>
            </a:pPr>
            <a:r>
              <a:rPr lang="en-US" dirty="0">
                <a:latin typeface="Courier" pitchFamily="49" charset="0"/>
              </a:rPr>
              <a:t>	Roll 2, you scored 6</a:t>
            </a:r>
          </a:p>
          <a:p>
            <a:r>
              <a:rPr lang="en-GB" dirty="0"/>
              <a:t>Modify the function so it counts the number of rolls it took to win</a:t>
            </a:r>
          </a:p>
          <a:p>
            <a:pPr lvl="1"/>
            <a:r>
              <a:rPr lang="en-GB" dirty="0"/>
              <a:t>Add code to tell the player they have won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>
                <a:latin typeface="Courier" pitchFamily="49" charset="0"/>
              </a:rPr>
              <a:t>Congratulations, you won after 2 rolls!!</a:t>
            </a:r>
          </a:p>
          <a:p>
            <a:pPr lvl="1"/>
            <a:r>
              <a:rPr lang="en-GB" dirty="0"/>
              <a:t>Return the number of rolls as output to the function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067944" y="3789040"/>
            <a:ext cx="4896544" cy="25922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499993" y="4221088"/>
            <a:ext cx="4248471" cy="136815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896" y="274638"/>
            <a:ext cx="5050904" cy="1143000"/>
          </a:xfrm>
        </p:spPr>
        <p:txBody>
          <a:bodyPr/>
          <a:lstStyle/>
          <a:p>
            <a:r>
              <a:rPr lang="en-GB" dirty="0"/>
              <a:t>If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0" y="1412776"/>
            <a:ext cx="4608512" cy="489654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Often we want only want to execute a bit of code when some condition is true</a:t>
            </a:r>
          </a:p>
          <a:p>
            <a:r>
              <a:rPr lang="en-GB" dirty="0"/>
              <a:t>We can use an ‘if’ clause</a:t>
            </a:r>
          </a:p>
          <a:p>
            <a:pPr lvl="1">
              <a:buNone/>
            </a:pPr>
            <a:r>
              <a:rPr lang="en-GB" dirty="0">
                <a:solidFill>
                  <a:srgbClr val="0000FF"/>
                </a:solidFill>
              </a:rPr>
              <a:t>if</a:t>
            </a:r>
            <a:r>
              <a:rPr lang="en-GB" dirty="0"/>
              <a:t> condition</a:t>
            </a:r>
          </a:p>
          <a:p>
            <a:pPr lvl="1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00FF00"/>
                </a:solidFill>
              </a:rPr>
              <a:t>%Code only runs if condition is true</a:t>
            </a:r>
          </a:p>
          <a:p>
            <a:pPr lvl="1">
              <a:buNone/>
            </a:pPr>
            <a:r>
              <a:rPr lang="en-GB" dirty="0"/>
              <a:t>	…</a:t>
            </a:r>
          </a:p>
          <a:p>
            <a:pPr lvl="1">
              <a:buNone/>
            </a:pPr>
            <a:r>
              <a:rPr lang="en-GB" dirty="0">
                <a:solidFill>
                  <a:srgbClr val="0000FF"/>
                </a:solidFill>
              </a:rPr>
              <a:t>end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1026" name="Picture 2" descr="http://www.phdcomics.com/comics/archive/phd092908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3441779" cy="6453336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5940153" y="5360346"/>
            <a:ext cx="3024335" cy="1440160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>
                <a:solidFill>
                  <a:srgbClr val="0000FF"/>
                </a:solidFill>
              </a:rPr>
              <a:t>if </a:t>
            </a:r>
            <a:r>
              <a:rPr lang="en-GB" sz="1600" dirty="0">
                <a:solidFill>
                  <a:schemeClr val="tx1"/>
                </a:solidFill>
              </a:rPr>
              <a:t>condition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GB" sz="1600" dirty="0">
                <a:solidFill>
                  <a:srgbClr val="00B050"/>
                </a:solidFill>
              </a:rPr>
              <a:t>#Code if condition is true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83438C-B38D-3F47-A4C1-5604017617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2808" y="5445224"/>
            <a:ext cx="1619672" cy="54707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3568" y="2564904"/>
            <a:ext cx="6480720" cy="309634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59632" y="2996952"/>
            <a:ext cx="5616624" cy="936104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If/Else clauses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87624" y="4293096"/>
            <a:ext cx="5688632" cy="9365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Often, we also want to specify some alternative commands to run if condition is false</a:t>
            </a:r>
          </a:p>
          <a:p>
            <a:r>
              <a:rPr lang="en-GB" dirty="0"/>
              <a:t>We match the ‘if’ with an ‘else’</a:t>
            </a:r>
          </a:p>
          <a:p>
            <a:pPr lvl="1">
              <a:buNone/>
            </a:pPr>
            <a:r>
              <a:rPr lang="en-GB" dirty="0">
                <a:solidFill>
                  <a:srgbClr val="0000FF"/>
                </a:solidFill>
              </a:rPr>
              <a:t>if</a:t>
            </a:r>
            <a:r>
              <a:rPr lang="en-GB" dirty="0"/>
              <a:t> condition</a:t>
            </a:r>
          </a:p>
          <a:p>
            <a:pPr lvl="1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00FF00"/>
                </a:solidFill>
              </a:rPr>
              <a:t>%This code runs if condition is true</a:t>
            </a:r>
          </a:p>
          <a:p>
            <a:pPr lvl="1">
              <a:buNone/>
            </a:pPr>
            <a:r>
              <a:rPr lang="en-GB" dirty="0"/>
              <a:t>	…</a:t>
            </a:r>
          </a:p>
          <a:p>
            <a:pPr lvl="1">
              <a:buNone/>
            </a:pPr>
            <a:r>
              <a:rPr lang="en-GB" dirty="0">
                <a:solidFill>
                  <a:srgbClr val="0000FF"/>
                </a:solidFill>
              </a:rPr>
              <a:t>else</a:t>
            </a:r>
          </a:p>
          <a:p>
            <a:pPr lvl="1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00FF00"/>
                </a:solidFill>
              </a:rPr>
              <a:t>%This code runs if condition is false</a:t>
            </a:r>
          </a:p>
          <a:p>
            <a:pPr lvl="1">
              <a:buNone/>
            </a:pPr>
            <a:r>
              <a:rPr lang="en-GB" dirty="0"/>
              <a:t>	…</a:t>
            </a:r>
          </a:p>
          <a:p>
            <a:pPr lvl="1">
              <a:buNone/>
            </a:pPr>
            <a:r>
              <a:rPr lang="en-GB" dirty="0">
                <a:solidFill>
                  <a:srgbClr val="0000FF"/>
                </a:solidFill>
              </a:rPr>
              <a:t>end</a:t>
            </a:r>
          </a:p>
          <a:p>
            <a:r>
              <a:rPr lang="en-GB" dirty="0"/>
              <a:t>See ‘</a:t>
            </a:r>
            <a:r>
              <a:rPr lang="en-GB" dirty="0" err="1"/>
              <a:t>if_else_example.m</a:t>
            </a:r>
            <a:r>
              <a:rPr lang="en-GB" dirty="0"/>
              <a:t>’</a:t>
            </a:r>
          </a:p>
          <a:p>
            <a:pPr lvl="1">
              <a:buNone/>
            </a:pPr>
            <a:endParaRPr lang="en-US" dirty="0">
              <a:solidFill>
                <a:srgbClr val="0000FF"/>
              </a:solidFill>
            </a:endParaRPr>
          </a:p>
          <a:p>
            <a:pPr lvl="1">
              <a:buNone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940153" y="4762736"/>
            <a:ext cx="3024335" cy="1906623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>
                <a:solidFill>
                  <a:srgbClr val="0000FF"/>
                </a:solidFill>
              </a:rPr>
              <a:t>if </a:t>
            </a:r>
            <a:r>
              <a:rPr lang="en-GB" sz="1600" dirty="0">
                <a:solidFill>
                  <a:schemeClr val="tx1"/>
                </a:solidFill>
              </a:rPr>
              <a:t>condition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GB" sz="1600" dirty="0">
                <a:solidFill>
                  <a:srgbClr val="00B050"/>
                </a:solidFill>
              </a:rPr>
              <a:t>#Code if condition is true</a:t>
            </a:r>
          </a:p>
          <a:p>
            <a:r>
              <a:rPr lang="en-GB" sz="1600" b="1" dirty="0">
                <a:solidFill>
                  <a:srgbClr val="0000FF"/>
                </a:solidFill>
              </a:rPr>
              <a:t>else:</a:t>
            </a:r>
          </a:p>
          <a:p>
            <a:r>
              <a:rPr lang="en-GB" sz="1600" dirty="0">
                <a:solidFill>
                  <a:srgbClr val="00B050"/>
                </a:solidFill>
              </a:rPr>
              <a:t>    #Code if condition is false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AFB342-66DA-0C47-BF2B-7D3E0DF1C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5952" y="4930965"/>
            <a:ext cx="1522512" cy="51425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Elseif</a:t>
            </a:r>
            <a:r>
              <a:rPr lang="en-GB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/>
              <a:t>Sometimes we want to sequentially test different conditions</a:t>
            </a:r>
          </a:p>
          <a:p>
            <a:pPr lvl="1">
              <a:buNone/>
            </a:pPr>
            <a:r>
              <a:rPr lang="en-GB" sz="1800" dirty="0">
                <a:solidFill>
                  <a:srgbClr val="0000FF"/>
                </a:solidFill>
              </a:rPr>
              <a:t>if</a:t>
            </a:r>
            <a:r>
              <a:rPr lang="en-GB" sz="1800" dirty="0"/>
              <a:t> condition1</a:t>
            </a:r>
          </a:p>
          <a:p>
            <a:pPr lvl="1">
              <a:buNone/>
            </a:pPr>
            <a:r>
              <a:rPr lang="en-GB" sz="1800" dirty="0"/>
              <a:t>	</a:t>
            </a:r>
            <a:r>
              <a:rPr lang="en-GB" sz="1800" dirty="0">
                <a:solidFill>
                  <a:srgbClr val="00FF00"/>
                </a:solidFill>
              </a:rPr>
              <a:t>%This code runs if condition1 is true</a:t>
            </a:r>
          </a:p>
          <a:p>
            <a:pPr lvl="1">
              <a:buNone/>
            </a:pPr>
            <a:r>
              <a:rPr lang="en-GB" sz="1800" dirty="0"/>
              <a:t>	…</a:t>
            </a:r>
          </a:p>
          <a:p>
            <a:pPr lvl="1">
              <a:buNone/>
            </a:pPr>
            <a:r>
              <a:rPr lang="en-GB" sz="1800" dirty="0" err="1">
                <a:solidFill>
                  <a:srgbClr val="0000FF"/>
                </a:solidFill>
              </a:rPr>
              <a:t>elseif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/>
              <a:t>condition2</a:t>
            </a:r>
          </a:p>
          <a:p>
            <a:pPr lvl="1">
              <a:buNone/>
            </a:pPr>
            <a:r>
              <a:rPr lang="en-GB" sz="1800" dirty="0"/>
              <a:t>	</a:t>
            </a:r>
            <a:r>
              <a:rPr lang="en-GB" sz="1800" dirty="0">
                <a:solidFill>
                  <a:srgbClr val="00FF00"/>
                </a:solidFill>
              </a:rPr>
              <a:t>%This code runs if condition1 is false AND condition2 is true</a:t>
            </a:r>
          </a:p>
          <a:p>
            <a:pPr lvl="1">
              <a:buNone/>
            </a:pPr>
            <a:r>
              <a:rPr lang="en-GB" sz="1800" dirty="0"/>
              <a:t>	…</a:t>
            </a:r>
          </a:p>
          <a:p>
            <a:pPr lvl="1">
              <a:buNone/>
            </a:pPr>
            <a:r>
              <a:rPr lang="en-GB" sz="1800" dirty="0">
                <a:solidFill>
                  <a:srgbClr val="0000FF"/>
                </a:solidFill>
              </a:rPr>
              <a:t>else</a:t>
            </a:r>
          </a:p>
          <a:p>
            <a:pPr lvl="1">
              <a:buNone/>
            </a:pPr>
            <a:r>
              <a:rPr lang="en-GB" sz="1800" dirty="0"/>
              <a:t>	</a:t>
            </a:r>
            <a:r>
              <a:rPr lang="en-GB" sz="1800" dirty="0">
                <a:solidFill>
                  <a:srgbClr val="00FF00"/>
                </a:solidFill>
              </a:rPr>
              <a:t>%This code runs if condition1 AND condition2 are false</a:t>
            </a:r>
          </a:p>
          <a:p>
            <a:pPr lvl="1">
              <a:buNone/>
            </a:pPr>
            <a:r>
              <a:rPr lang="en-GB" sz="1800" dirty="0"/>
              <a:t>	…</a:t>
            </a:r>
          </a:p>
          <a:p>
            <a:pPr lvl="1">
              <a:buNone/>
            </a:pPr>
            <a:r>
              <a:rPr lang="en-GB" sz="1800" dirty="0">
                <a:solidFill>
                  <a:srgbClr val="0000FF"/>
                </a:solidFill>
              </a:rPr>
              <a:t>end</a:t>
            </a:r>
          </a:p>
          <a:p>
            <a:r>
              <a:rPr lang="en-GB" sz="2600" dirty="0"/>
              <a:t>This is just a shortcut, for nesting loops…</a:t>
            </a:r>
          </a:p>
          <a:p>
            <a:pPr lvl="1">
              <a:buNone/>
            </a:pPr>
            <a:r>
              <a:rPr lang="en-GB" sz="2200" dirty="0"/>
              <a:t>… see example in ‘</a:t>
            </a:r>
            <a:r>
              <a:rPr lang="en-GB" sz="2200" dirty="0" err="1"/>
              <a:t>if_else_example.m</a:t>
            </a:r>
            <a:r>
              <a:rPr lang="en-GB" sz="2200" dirty="0"/>
              <a:t>’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940153" y="4509120"/>
            <a:ext cx="3024335" cy="2160239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>
                <a:solidFill>
                  <a:srgbClr val="0000FF"/>
                </a:solidFill>
              </a:rPr>
              <a:t>if </a:t>
            </a:r>
            <a:r>
              <a:rPr lang="en-GB" sz="1600" dirty="0">
                <a:solidFill>
                  <a:schemeClr val="tx1"/>
                </a:solidFill>
              </a:rPr>
              <a:t>condition1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GB" sz="1600" dirty="0">
                <a:solidFill>
                  <a:srgbClr val="00B050"/>
                </a:solidFill>
              </a:rPr>
              <a:t>#Code…</a:t>
            </a:r>
          </a:p>
          <a:p>
            <a:r>
              <a:rPr lang="en-GB" sz="1600" b="1" dirty="0" err="1">
                <a:solidFill>
                  <a:srgbClr val="0000FF"/>
                </a:solidFill>
              </a:rPr>
              <a:t>elif</a:t>
            </a:r>
            <a:r>
              <a:rPr lang="en-GB" sz="1600" b="1" dirty="0">
                <a:solidFill>
                  <a:srgbClr val="0000FF"/>
                </a:solidFill>
              </a:rPr>
              <a:t> </a:t>
            </a:r>
            <a:r>
              <a:rPr lang="en-GB" sz="1600" dirty="0">
                <a:solidFill>
                  <a:schemeClr val="tx1"/>
                </a:solidFill>
              </a:rPr>
              <a:t>condition2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GB" sz="1600" dirty="0">
                <a:solidFill>
                  <a:srgbClr val="00B050"/>
                </a:solidFill>
              </a:rPr>
              <a:t>#Code…</a:t>
            </a:r>
          </a:p>
          <a:p>
            <a:r>
              <a:rPr lang="en-GB" sz="1600" b="1" dirty="0">
                <a:solidFill>
                  <a:srgbClr val="0000FF"/>
                </a:solidFill>
              </a:rPr>
              <a:t>else:</a:t>
            </a:r>
          </a:p>
          <a:p>
            <a:r>
              <a:rPr lang="en-GB" sz="1600" dirty="0">
                <a:solidFill>
                  <a:srgbClr val="00B050"/>
                </a:solidFill>
              </a:rPr>
              <a:t>    #Code…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FFFFB7-2957-3348-BAC4-7A827C54F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7980" y="4646315"/>
            <a:ext cx="1547664" cy="52275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Exercises – while loops and if/else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Now write a new function, that specifies a maximum number of rolls as input. If the players scores a 6 they win as before. However, if after the n-</a:t>
            </a:r>
            <a:r>
              <a:rPr lang="en-GB" dirty="0" err="1"/>
              <a:t>th</a:t>
            </a:r>
            <a:r>
              <a:rPr lang="en-GB" dirty="0"/>
              <a:t> roll they still haven’t rolled a 6, then they lose</a:t>
            </a:r>
          </a:p>
          <a:p>
            <a:r>
              <a:rPr lang="en-GB" dirty="0"/>
              <a:t>The final display of your output should either be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>
                <a:latin typeface="Courier" pitchFamily="49" charset="0"/>
              </a:rPr>
              <a:t>Congratulations, you won after 2 rolls!!</a:t>
            </a:r>
          </a:p>
          <a:p>
            <a:pPr lvl="1"/>
            <a:r>
              <a:rPr lang="en-GB" dirty="0"/>
              <a:t>Or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>
                <a:latin typeface="Courier" pitchFamily="49" charset="0"/>
              </a:rPr>
              <a:t>I'm sorry, you used up 5 rolls without scoring a 6. You lose!!</a:t>
            </a:r>
          </a:p>
          <a:p>
            <a:r>
              <a:rPr lang="en-GB" dirty="0"/>
              <a:t>Hint you will need to use if/else statements</a:t>
            </a:r>
          </a:p>
          <a:p>
            <a:r>
              <a:rPr lang="en-GB" dirty="0"/>
              <a:t>When you have finished, download all the rolling dice functions, these provide my sample answers and will be useful for you </a:t>
            </a:r>
            <a:r>
              <a:rPr lang="en-GB"/>
              <a:t>to keep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906C90B-5776-BA49-B367-C81D9C2DF0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4346405"/>
            <a:ext cx="1547664" cy="5227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B466D7A-3336-AA4C-907C-A02FB78960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132856"/>
            <a:ext cx="1656184" cy="6261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/>
              <a:t>For loops, while loops, and if/else statements give you all the flexibility you need to write any program</a:t>
            </a:r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Each keyword (‘</a:t>
            </a:r>
            <a:r>
              <a:rPr lang="en-GB" sz="2400" dirty="0">
                <a:solidFill>
                  <a:srgbClr val="0000FF"/>
                </a:solidFill>
              </a:rPr>
              <a:t>for</a:t>
            </a:r>
            <a:r>
              <a:rPr lang="en-GB" sz="2400" dirty="0"/>
              <a:t>’, ‘</a:t>
            </a:r>
            <a:r>
              <a:rPr lang="en-GB" sz="2400" dirty="0">
                <a:solidFill>
                  <a:srgbClr val="0000FF"/>
                </a:solidFill>
              </a:rPr>
              <a:t>while</a:t>
            </a:r>
            <a:r>
              <a:rPr lang="en-GB" sz="2400" dirty="0"/>
              <a:t>’, etc.) must be matched with an ‘</a:t>
            </a:r>
            <a:r>
              <a:rPr lang="en-GB" sz="2400" dirty="0">
                <a:solidFill>
                  <a:srgbClr val="0000FF"/>
                </a:solidFill>
              </a:rPr>
              <a:t>end</a:t>
            </a:r>
            <a:r>
              <a:rPr lang="en-GB" sz="2400" dirty="0"/>
              <a:t>’</a:t>
            </a:r>
          </a:p>
          <a:p>
            <a:pPr lvl="1"/>
            <a:r>
              <a:rPr lang="en-GB" sz="2000" dirty="0"/>
              <a:t>‘</a:t>
            </a:r>
            <a:r>
              <a:rPr lang="en-GB" sz="2000" dirty="0">
                <a:solidFill>
                  <a:srgbClr val="0000FF"/>
                </a:solidFill>
              </a:rPr>
              <a:t>end</a:t>
            </a:r>
            <a:r>
              <a:rPr lang="en-GB" sz="2000" dirty="0"/>
              <a:t>’s are matched to the first keyword above it</a:t>
            </a:r>
          </a:p>
          <a:p>
            <a:pPr lvl="1"/>
            <a:r>
              <a:rPr lang="en-GB" sz="2000" dirty="0"/>
              <a:t>The code between to keyword and its matching end is often called a “control block”</a:t>
            </a:r>
          </a:p>
          <a:p>
            <a:pPr lvl="1"/>
            <a:r>
              <a:rPr lang="en-GB" sz="2000" dirty="0"/>
              <a:t>Indenting your code will make it much easier for you to keep track of which control block any line of code belongs to </a:t>
            </a:r>
          </a:p>
          <a:p>
            <a:pPr marL="457200" lvl="1" indent="0">
              <a:buNone/>
            </a:pPr>
            <a:endParaRPr lang="en-GB" sz="2000" dirty="0"/>
          </a:p>
          <a:p>
            <a:r>
              <a:rPr lang="en-GB" sz="2400" dirty="0"/>
              <a:t>Python doesn’t use ‘</a:t>
            </a:r>
            <a:r>
              <a:rPr lang="en-GB" sz="2400" dirty="0">
                <a:solidFill>
                  <a:srgbClr val="0000FF"/>
                </a:solidFill>
              </a:rPr>
              <a:t>end</a:t>
            </a:r>
            <a:r>
              <a:rPr lang="en-GB" sz="2400" dirty="0"/>
              <a:t>’ (or any other symbol) to end control blocks</a:t>
            </a:r>
          </a:p>
          <a:p>
            <a:pPr lvl="1"/>
            <a:r>
              <a:rPr lang="en-GB" sz="2000" dirty="0"/>
              <a:t>Blocks start with a key word (‘</a:t>
            </a:r>
            <a:r>
              <a:rPr lang="en-GB" sz="2000" dirty="0">
                <a:solidFill>
                  <a:srgbClr val="0000FF"/>
                </a:solidFill>
              </a:rPr>
              <a:t>for</a:t>
            </a:r>
            <a:r>
              <a:rPr lang="en-GB" sz="2000" dirty="0"/>
              <a:t>’, ‘</a:t>
            </a:r>
            <a:r>
              <a:rPr lang="en-GB" sz="2000" dirty="0">
                <a:solidFill>
                  <a:srgbClr val="0000FF"/>
                </a:solidFill>
              </a:rPr>
              <a:t>while</a:t>
            </a:r>
            <a:r>
              <a:rPr lang="en-GB" sz="2000" dirty="0"/>
              <a:t>’, etc.) followed by “:”</a:t>
            </a:r>
          </a:p>
          <a:p>
            <a:pPr lvl="1"/>
            <a:r>
              <a:rPr lang="en-GB" sz="2000" dirty="0"/>
              <a:t>Control blocks must be tabbed to the same indentation</a:t>
            </a:r>
          </a:p>
          <a:p>
            <a:pPr lvl="1"/>
            <a:r>
              <a:rPr lang="en-GB" sz="2000" dirty="0"/>
              <a:t>So you have to indent your code properly!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Lesson Overview</a:t>
            </a:r>
            <a:endParaRPr lang="en-US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 b="1" dirty="0"/>
              <a:t>Writing your own functions: programming constructs</a:t>
            </a:r>
            <a:endParaRPr lang="en-US" sz="3600" dirty="0"/>
          </a:p>
          <a:p>
            <a:pPr lvl="1"/>
            <a:r>
              <a:rPr lang="en-GB" sz="3200" dirty="0"/>
              <a:t>For loops</a:t>
            </a:r>
            <a:endParaRPr lang="en-US" sz="3200" dirty="0"/>
          </a:p>
          <a:p>
            <a:pPr lvl="1"/>
            <a:r>
              <a:rPr lang="en-GB" sz="3200" dirty="0"/>
              <a:t>While loops</a:t>
            </a:r>
          </a:p>
          <a:p>
            <a:pPr lvl="1"/>
            <a:r>
              <a:rPr lang="en-GB" sz="3200" dirty="0"/>
              <a:t>If/else clauses</a:t>
            </a:r>
          </a:p>
          <a:p>
            <a:pPr lvl="1"/>
            <a:r>
              <a:rPr lang="en-GB" sz="3200" dirty="0"/>
              <a:t>Switch statements</a:t>
            </a:r>
            <a:endParaRPr lang="en-US" sz="3200" dirty="0"/>
          </a:p>
          <a:p>
            <a:pPr lvl="1"/>
            <a:r>
              <a:rPr lang="en-GB" sz="3200" dirty="0"/>
              <a:t>Control statements: Break, continue, return</a:t>
            </a:r>
            <a:r>
              <a:rPr lang="en-US" sz="3200" dirty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r>
              <a:rPr lang="en-GB" sz="2400" dirty="0"/>
              <a:t>The function ‘</a:t>
            </a:r>
            <a:r>
              <a:rPr lang="en-GB" sz="2400" dirty="0" err="1"/>
              <a:t>loopy_min</a:t>
            </a:r>
            <a:r>
              <a:rPr lang="en-GB" sz="2400" dirty="0"/>
              <a:t>’ combines the ideas we’ve explored so far…</a:t>
            </a:r>
          </a:p>
          <a:p>
            <a:pPr lvl="1"/>
            <a:r>
              <a:rPr lang="en-GB" sz="2000" dirty="0"/>
              <a:t>Note how ‘</a:t>
            </a:r>
            <a:r>
              <a:rPr lang="en-GB" sz="2000" dirty="0" err="1"/>
              <a:t>loopy_min</a:t>
            </a:r>
            <a:r>
              <a:rPr lang="en-GB" sz="2000" dirty="0"/>
              <a:t>’ is redundant because of </a:t>
            </a:r>
            <a:r>
              <a:rPr lang="en-GB" sz="2000" dirty="0" err="1"/>
              <a:t>Matlab</a:t>
            </a:r>
            <a:r>
              <a:rPr lang="en-GB" sz="2000" dirty="0"/>
              <a:t>/</a:t>
            </a:r>
            <a:r>
              <a:rPr lang="en-GB" sz="2000" dirty="0" err="1"/>
              <a:t>numpy’s</a:t>
            </a:r>
            <a:r>
              <a:rPr lang="en-GB" sz="2000" dirty="0"/>
              <a:t> min function?</a:t>
            </a:r>
          </a:p>
          <a:p>
            <a:pPr lvl="1"/>
            <a:r>
              <a:rPr lang="en-GB" sz="2000" dirty="0"/>
              <a:t>Also, remember the element-wise operations on arrays?</a:t>
            </a:r>
          </a:p>
          <a:p>
            <a:r>
              <a:rPr lang="en-GB" sz="2400" dirty="0"/>
              <a:t>Good </a:t>
            </a:r>
            <a:r>
              <a:rPr lang="en-GB" sz="2400" dirty="0" err="1"/>
              <a:t>Matlab</a:t>
            </a:r>
            <a:r>
              <a:rPr lang="en-GB" sz="2400" dirty="0"/>
              <a:t> and python programming means we often don’t need loops!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466D7A-3336-AA4C-907C-A02FB7896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5904EE9-C039-0C4F-ABC8-95D58E0718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3745" y="3939"/>
            <a:ext cx="2790255" cy="94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564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We’ll finish this lesson by looking at a couple of other control statements </a:t>
            </a:r>
          </a:p>
          <a:p>
            <a:r>
              <a:rPr lang="en-GB" sz="2800" dirty="0"/>
              <a:t>These aren’t really necessary in that you can always code their equivalent using for, while, if etc.</a:t>
            </a:r>
          </a:p>
          <a:p>
            <a:pPr lvl="1"/>
            <a:r>
              <a:rPr lang="en-GB" sz="2400" dirty="0"/>
              <a:t>But you may find them in other people’s code</a:t>
            </a:r>
          </a:p>
          <a:p>
            <a:pPr lvl="1"/>
            <a:r>
              <a:rPr lang="en-GB" sz="2400" dirty="0"/>
              <a:t>And they can provide shortcuts or improve the readability of code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60FDD8-1359-8147-828E-A782DE01A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F6EF6B-777C-DA49-9708-69BB240E6C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3745" y="3939"/>
            <a:ext cx="2790255" cy="94246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Switch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Consider a whole bunch of if/else statements of the form</a:t>
            </a:r>
          </a:p>
          <a:p>
            <a:pPr lvl="1">
              <a:buNone/>
            </a:pPr>
            <a:r>
              <a:rPr lang="en-GB" sz="1800" dirty="0">
                <a:solidFill>
                  <a:srgbClr val="0000FF"/>
                </a:solidFill>
              </a:rPr>
              <a:t>if</a:t>
            </a:r>
            <a:r>
              <a:rPr lang="en-GB" sz="1800" dirty="0"/>
              <a:t> </a:t>
            </a:r>
            <a:r>
              <a:rPr lang="en-GB" sz="1800" dirty="0" err="1"/>
              <a:t>var</a:t>
            </a:r>
            <a:r>
              <a:rPr lang="en-GB" sz="1800" dirty="0"/>
              <a:t> = val1</a:t>
            </a:r>
          </a:p>
          <a:p>
            <a:pPr lvl="1">
              <a:buNone/>
            </a:pPr>
            <a:r>
              <a:rPr lang="en-GB" sz="1800" dirty="0"/>
              <a:t>	…</a:t>
            </a:r>
          </a:p>
          <a:p>
            <a:pPr lvl="1">
              <a:buNone/>
            </a:pPr>
            <a:r>
              <a:rPr lang="en-GB" sz="1800" dirty="0" err="1">
                <a:solidFill>
                  <a:srgbClr val="0000FF"/>
                </a:solidFill>
              </a:rPr>
              <a:t>elseif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/>
              <a:t>var</a:t>
            </a:r>
            <a:r>
              <a:rPr lang="en-GB" sz="1800" dirty="0"/>
              <a:t> = val2</a:t>
            </a:r>
          </a:p>
          <a:p>
            <a:pPr lvl="1">
              <a:buNone/>
            </a:pPr>
            <a:r>
              <a:rPr lang="en-GB" sz="1800" dirty="0"/>
              <a:t>	…</a:t>
            </a:r>
          </a:p>
          <a:p>
            <a:pPr lvl="1">
              <a:buNone/>
            </a:pPr>
            <a:r>
              <a:rPr lang="en-GB" sz="1800" dirty="0" err="1">
                <a:solidFill>
                  <a:srgbClr val="0000FF"/>
                </a:solidFill>
              </a:rPr>
              <a:t>elseif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/>
              <a:t>var</a:t>
            </a:r>
            <a:r>
              <a:rPr lang="en-GB" sz="1800" dirty="0"/>
              <a:t> = val3</a:t>
            </a:r>
          </a:p>
          <a:p>
            <a:pPr lvl="1">
              <a:buNone/>
            </a:pPr>
            <a:r>
              <a:rPr lang="en-GB" sz="1800" dirty="0"/>
              <a:t>	…</a:t>
            </a:r>
          </a:p>
          <a:p>
            <a:pPr lvl="1">
              <a:buNone/>
            </a:pPr>
            <a:r>
              <a:rPr lang="en-GB" sz="1800" dirty="0" err="1">
                <a:solidFill>
                  <a:srgbClr val="0000FF"/>
                </a:solidFill>
              </a:rPr>
              <a:t>elseif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 err="1"/>
              <a:t>var</a:t>
            </a:r>
            <a:r>
              <a:rPr lang="en-GB" sz="1800" dirty="0"/>
              <a:t> = </a:t>
            </a:r>
            <a:r>
              <a:rPr lang="en-GB" sz="1800" dirty="0" err="1"/>
              <a:t>valn</a:t>
            </a:r>
            <a:endParaRPr lang="en-GB" sz="1800" dirty="0"/>
          </a:p>
          <a:p>
            <a:pPr lvl="1">
              <a:buNone/>
            </a:pPr>
            <a:r>
              <a:rPr lang="en-GB" sz="1800" dirty="0"/>
              <a:t>	…</a:t>
            </a:r>
          </a:p>
          <a:p>
            <a:pPr lvl="1">
              <a:buNone/>
            </a:pPr>
            <a:r>
              <a:rPr lang="en-GB" sz="1800" dirty="0">
                <a:solidFill>
                  <a:srgbClr val="0000FF"/>
                </a:solidFill>
              </a:rPr>
              <a:t>else</a:t>
            </a:r>
          </a:p>
          <a:p>
            <a:pPr lvl="1">
              <a:buNone/>
            </a:pPr>
            <a:r>
              <a:rPr lang="en-GB" sz="1800" dirty="0"/>
              <a:t>	…</a:t>
            </a:r>
          </a:p>
          <a:p>
            <a:pPr lvl="1">
              <a:buNone/>
            </a:pPr>
            <a:r>
              <a:rPr lang="en-GB" sz="1800" dirty="0">
                <a:solidFill>
                  <a:srgbClr val="0000FF"/>
                </a:solidFill>
              </a:rPr>
              <a:t>end</a:t>
            </a:r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95CE18-E1E2-F943-B7E7-67985CCA3A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3D5D93A-2D53-EF40-BDE7-901732E94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Switch statements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can rewrite using a switch statement</a:t>
            </a:r>
          </a:p>
          <a:p>
            <a:pPr lvl="1">
              <a:buNone/>
            </a:pPr>
            <a:r>
              <a:rPr lang="en-GB" sz="1800" dirty="0">
                <a:solidFill>
                  <a:srgbClr val="0000FF"/>
                </a:solidFill>
              </a:rPr>
              <a:t>switch </a:t>
            </a:r>
            <a:r>
              <a:rPr lang="en-GB" sz="1800" dirty="0" err="1"/>
              <a:t>var</a:t>
            </a:r>
            <a:r>
              <a:rPr lang="en-GB" sz="1800" dirty="0"/>
              <a:t> </a:t>
            </a:r>
          </a:p>
          <a:p>
            <a:pPr lvl="1">
              <a:buNone/>
            </a:pPr>
            <a:r>
              <a:rPr lang="en-GB" sz="1800" dirty="0"/>
              <a:t>	</a:t>
            </a:r>
            <a:r>
              <a:rPr lang="en-GB" sz="1800" dirty="0">
                <a:solidFill>
                  <a:srgbClr val="0000FF"/>
                </a:solidFill>
              </a:rPr>
              <a:t>case</a:t>
            </a:r>
            <a:r>
              <a:rPr lang="en-GB" sz="1800" dirty="0"/>
              <a:t> val1</a:t>
            </a:r>
          </a:p>
          <a:p>
            <a:pPr lvl="1">
              <a:buNone/>
            </a:pPr>
            <a:r>
              <a:rPr lang="en-GB" sz="1800" dirty="0"/>
              <a:t>	…</a:t>
            </a:r>
          </a:p>
          <a:p>
            <a:pPr lvl="1">
              <a:buNone/>
            </a:pPr>
            <a:r>
              <a:rPr lang="en-GB" sz="1800" dirty="0">
                <a:solidFill>
                  <a:srgbClr val="0000FF"/>
                </a:solidFill>
              </a:rPr>
              <a:t>	case</a:t>
            </a:r>
            <a:r>
              <a:rPr lang="en-GB" sz="1800" dirty="0"/>
              <a:t> val2</a:t>
            </a:r>
          </a:p>
          <a:p>
            <a:pPr lvl="1">
              <a:buNone/>
            </a:pPr>
            <a:r>
              <a:rPr lang="en-GB" sz="1800" dirty="0"/>
              <a:t>	…</a:t>
            </a:r>
          </a:p>
          <a:p>
            <a:pPr lvl="1">
              <a:buNone/>
            </a:pPr>
            <a:r>
              <a:rPr lang="en-GB" sz="1800" dirty="0">
                <a:solidFill>
                  <a:srgbClr val="0000FF"/>
                </a:solidFill>
              </a:rPr>
              <a:t>	case</a:t>
            </a:r>
            <a:r>
              <a:rPr lang="en-GB" sz="1800" dirty="0"/>
              <a:t> val3</a:t>
            </a:r>
          </a:p>
          <a:p>
            <a:pPr lvl="1">
              <a:buNone/>
            </a:pPr>
            <a:r>
              <a:rPr lang="en-GB" sz="1800" dirty="0"/>
              <a:t>	…</a:t>
            </a:r>
          </a:p>
          <a:p>
            <a:pPr lvl="1">
              <a:buNone/>
            </a:pPr>
            <a:r>
              <a:rPr lang="en-GB" sz="1800" dirty="0">
                <a:solidFill>
                  <a:srgbClr val="0000FF"/>
                </a:solidFill>
              </a:rPr>
              <a:t>	case</a:t>
            </a:r>
            <a:r>
              <a:rPr lang="en-GB" sz="1800" dirty="0"/>
              <a:t> </a:t>
            </a:r>
            <a:r>
              <a:rPr lang="en-GB" sz="1800" dirty="0" err="1"/>
              <a:t>valn</a:t>
            </a:r>
            <a:endParaRPr lang="en-GB" sz="1800" dirty="0"/>
          </a:p>
          <a:p>
            <a:pPr lvl="1">
              <a:buNone/>
            </a:pPr>
            <a:r>
              <a:rPr lang="en-GB" sz="1800" dirty="0"/>
              <a:t>	…</a:t>
            </a:r>
          </a:p>
          <a:p>
            <a:pPr lvl="1">
              <a:buNone/>
            </a:pPr>
            <a:r>
              <a:rPr lang="en-GB" sz="1800" dirty="0">
                <a:solidFill>
                  <a:srgbClr val="0000FF"/>
                </a:solidFill>
              </a:rPr>
              <a:t>	otherwise</a:t>
            </a:r>
          </a:p>
          <a:p>
            <a:pPr lvl="1">
              <a:buNone/>
            </a:pPr>
            <a:r>
              <a:rPr lang="en-GB" sz="1800" dirty="0"/>
              <a:t>	…</a:t>
            </a:r>
          </a:p>
          <a:p>
            <a:pPr lvl="1">
              <a:buNone/>
            </a:pPr>
            <a:r>
              <a:rPr lang="en-GB" sz="1800" dirty="0">
                <a:solidFill>
                  <a:srgbClr val="0000FF"/>
                </a:solidFill>
              </a:rPr>
              <a:t>end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995936" y="2780929"/>
            <a:ext cx="3024335" cy="1800200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…no switch statements in python!</a:t>
            </a:r>
            <a:endParaRPr lang="en-GB" dirty="0">
              <a:solidFill>
                <a:srgbClr val="00B05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7B431F-34B2-2340-8575-5E55D8D438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2263" y="2924944"/>
            <a:ext cx="1691680" cy="571399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08FB456-D686-F64D-A666-F1F91A2856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/>
              <a:t>Switch statements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‘</a:t>
            </a:r>
            <a:r>
              <a:rPr lang="en-GB" sz="2400" dirty="0">
                <a:solidFill>
                  <a:srgbClr val="0000FF"/>
                </a:solidFill>
              </a:rPr>
              <a:t>case</a:t>
            </a:r>
            <a:r>
              <a:rPr lang="en-GB" sz="2400" dirty="0"/>
              <a:t>’ and ‘</a:t>
            </a:r>
            <a:r>
              <a:rPr lang="en-GB" sz="2400" dirty="0">
                <a:solidFill>
                  <a:srgbClr val="0000FF"/>
                </a:solidFill>
              </a:rPr>
              <a:t>otherwise</a:t>
            </a:r>
            <a:r>
              <a:rPr lang="en-GB" sz="2400" dirty="0"/>
              <a:t>’ are also keywords</a:t>
            </a:r>
          </a:p>
          <a:p>
            <a:r>
              <a:rPr lang="en-GB" sz="2400" dirty="0"/>
              <a:t>The statement behaves exactly the same as the if/else code in the previous slide</a:t>
            </a:r>
          </a:p>
          <a:p>
            <a:pPr lvl="1"/>
            <a:r>
              <a:rPr lang="en-GB" sz="2000" dirty="0"/>
              <a:t>The ‘otherwise’ takes the place of the final ‘else’ and is applied if ‘</a:t>
            </a:r>
            <a:r>
              <a:rPr lang="en-GB" sz="2000" dirty="0" err="1"/>
              <a:t>var</a:t>
            </a:r>
            <a:r>
              <a:rPr lang="en-GB" sz="2000" dirty="0"/>
              <a:t>’ does not match any of the specified values</a:t>
            </a:r>
          </a:p>
          <a:p>
            <a:pPr lvl="1"/>
            <a:r>
              <a:rPr lang="en-GB" sz="2000" dirty="0"/>
              <a:t>Like the ‘else’ it is optional</a:t>
            </a:r>
          </a:p>
          <a:p>
            <a:r>
              <a:rPr lang="en-GB" sz="2400" dirty="0"/>
              <a:t>Switches are particularly useful when matching strings, as it saves having to use </a:t>
            </a:r>
            <a:r>
              <a:rPr lang="en-GB" sz="2400" dirty="0" err="1"/>
              <a:t>strcmp</a:t>
            </a:r>
            <a:r>
              <a:rPr lang="en-GB" sz="2400" dirty="0"/>
              <a:t> in each if condition</a:t>
            </a:r>
          </a:p>
          <a:p>
            <a:r>
              <a:rPr lang="en-GB" sz="2400" dirty="0"/>
              <a:t>See ‘</a:t>
            </a:r>
            <a:r>
              <a:rPr lang="en-GB" sz="2400" dirty="0" err="1"/>
              <a:t>if_else_example</a:t>
            </a:r>
            <a:r>
              <a:rPr lang="en-GB" sz="2400" dirty="0"/>
              <a:t>’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967A47D-4CFE-F343-8329-E10C554BE9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745" y="3939"/>
            <a:ext cx="2790255" cy="9424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2A6F57-8C20-074F-91B8-C3664E353C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Continue, break,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Finally, there are three more keywords that allow you to move between control blocks (same in </a:t>
            </a:r>
            <a:r>
              <a:rPr lang="en-GB" dirty="0" err="1"/>
              <a:t>Matlab</a:t>
            </a:r>
            <a:r>
              <a:rPr lang="en-GB" dirty="0"/>
              <a:t> and python)</a:t>
            </a:r>
          </a:p>
          <a:p>
            <a:r>
              <a:rPr lang="en-GB" dirty="0">
                <a:solidFill>
                  <a:srgbClr val="0000FF"/>
                </a:solidFill>
              </a:rPr>
              <a:t>continue</a:t>
            </a:r>
          </a:p>
          <a:p>
            <a:pPr lvl="1"/>
            <a:r>
              <a:rPr lang="en-GB" dirty="0"/>
              <a:t>When called in a loop’s control block, skips any remaining commands in the control block and continues to the next iteration of the loop</a:t>
            </a:r>
          </a:p>
          <a:p>
            <a:pPr lvl="1"/>
            <a:r>
              <a:rPr lang="en-GB" dirty="0"/>
              <a:t>Usually used with an ‘if’ clause to avoid processing ‘bad’ data</a:t>
            </a:r>
          </a:p>
          <a:p>
            <a:pPr lvl="1"/>
            <a:r>
              <a:rPr lang="en-GB" dirty="0"/>
              <a:t>How else could we write this?</a:t>
            </a:r>
          </a:p>
          <a:p>
            <a:r>
              <a:rPr lang="en-GB" dirty="0">
                <a:solidFill>
                  <a:srgbClr val="0000FF"/>
                </a:solidFill>
              </a:rPr>
              <a:t>break</a:t>
            </a:r>
          </a:p>
          <a:p>
            <a:pPr lvl="1"/>
            <a:r>
              <a:rPr lang="en-GB" dirty="0"/>
              <a:t>When called in a loop’s control block, skips any remaining commands in the control block and terminates the loop</a:t>
            </a:r>
          </a:p>
          <a:p>
            <a:r>
              <a:rPr lang="en-GB" dirty="0">
                <a:solidFill>
                  <a:srgbClr val="0000FF"/>
                </a:solidFill>
              </a:rPr>
              <a:t>return</a:t>
            </a:r>
          </a:p>
          <a:p>
            <a:pPr lvl="1"/>
            <a:r>
              <a:rPr lang="en-GB" dirty="0"/>
              <a:t>When called in a function, immediately terminates the function</a:t>
            </a:r>
          </a:p>
          <a:p>
            <a:pPr lvl="1"/>
            <a:r>
              <a:rPr lang="en-GB" dirty="0"/>
              <a:t>If the function has outputs, these must have been set before the return is called</a:t>
            </a:r>
          </a:p>
          <a:p>
            <a:pPr lvl="1"/>
            <a:r>
              <a:rPr lang="en-GB" dirty="0"/>
              <a:t>In python, outputs from </a:t>
            </a:r>
            <a:r>
              <a:rPr lang="en-GB"/>
              <a:t>the function are </a:t>
            </a:r>
            <a:r>
              <a:rPr lang="en-GB" dirty="0"/>
              <a:t>listed after return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Exercises 1 – loading .mat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Download the zip file ‘retinograms.zip’ into your data folder and extract the contents. This should generate an images folder with 20 ‘.mat’ files</a:t>
            </a:r>
          </a:p>
          <a:p>
            <a:r>
              <a:rPr lang="en-GB" dirty="0"/>
              <a:t>Write a script to load in and display each image in a new figure – use </a:t>
            </a:r>
            <a:r>
              <a:rPr lang="en-GB" dirty="0" err="1">
                <a:solidFill>
                  <a:srgbClr val="FF0000"/>
                </a:solidFill>
              </a:rPr>
              <a:t>imshow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Modify the script to convert each image to a grayscale image (hint: use ‘</a:t>
            </a:r>
            <a:r>
              <a:rPr lang="en-GB" dirty="0">
                <a:solidFill>
                  <a:srgbClr val="FF0000"/>
                </a:solidFill>
              </a:rPr>
              <a:t>rgb2gray</a:t>
            </a:r>
            <a:r>
              <a:rPr lang="en-GB" dirty="0"/>
              <a:t>’ – see </a:t>
            </a:r>
            <a:r>
              <a:rPr lang="en-GB" dirty="0" err="1">
                <a:solidFill>
                  <a:srgbClr val="FF0000"/>
                </a:solidFill>
              </a:rPr>
              <a:t>skimage.color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in python) and save the new image in ‘</a:t>
            </a:r>
            <a:r>
              <a:rPr lang="en-GB" dirty="0" err="1"/>
              <a:t>png</a:t>
            </a:r>
            <a:r>
              <a:rPr lang="en-GB" dirty="0"/>
              <a:t>’ format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Introduction</a:t>
            </a:r>
            <a:endParaRPr lang="en-US"/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/>
              <a:t>So far we have seen how </a:t>
            </a:r>
            <a:r>
              <a:rPr lang="en-GB" sz="2400" dirty="0" err="1"/>
              <a:t>Matlab</a:t>
            </a:r>
            <a:r>
              <a:rPr lang="en-GB" sz="2400" dirty="0"/>
              <a:t> + python interpret and executes lists of commands combining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/>
              <a:t>Basic mathematical operators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/>
              <a:t>Our own functions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err="1"/>
              <a:t>Matlab</a:t>
            </a:r>
            <a:r>
              <a:rPr lang="en-GB" sz="2000" dirty="0"/>
              <a:t>/python’s existing functions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/>
              <a:t>However, to do anything interesting, we need more options than simply running a sequential list of commands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/>
              <a:t>Applying one or more commands repeatedly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/>
              <a:t>Choosing to execute some commands and not others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/>
              <a:t>Programming constructs give us this flexibility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/>
              <a:t>Common to nearly all programming languages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/>
              <a:t>We’ll look at </a:t>
            </a:r>
            <a:r>
              <a:rPr lang="en-GB" sz="2000" dirty="0" err="1"/>
              <a:t>Matlab</a:t>
            </a:r>
            <a:r>
              <a:rPr lang="en-GB" sz="2000" dirty="0"/>
              <a:t>/python’s take on these…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8CE9FA-7B0E-C14A-9320-CC00294E9C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3745" y="3939"/>
            <a:ext cx="2790255" cy="9424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4EAE86-B19A-004A-BC59-A5BE75A8A5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For loops</a:t>
            </a:r>
            <a:endParaRPr lang="en-US"/>
          </a:p>
        </p:txBody>
      </p:sp>
      <p:pic>
        <p:nvPicPr>
          <p:cNvPr id="36869" name="Picture 5" descr="http://static.tvtropes.org/pmwiki/pub/images/cutcorn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0475" y="1268413"/>
            <a:ext cx="6624638" cy="4968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For loops</a:t>
            </a:r>
            <a:endParaRPr lang="en-US"/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Write a script to display “I will not cut corners” 100 times</a:t>
            </a:r>
          </a:p>
          <a:p>
            <a:pPr>
              <a:lnSpc>
                <a:spcPct val="90000"/>
              </a:lnSpc>
            </a:pPr>
            <a:r>
              <a:rPr lang="en-GB" dirty="0"/>
              <a:t>We could type the command: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display(“I will not cut corners”); x 100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GB" dirty="0"/>
              <a:t>	– not much fun!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We could use cut and paste to help things along…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 Or, as we’re too </a:t>
            </a:r>
            <a:r>
              <a:rPr lang="en-GB" strike="sngStrike" dirty="0"/>
              <a:t>lazy</a:t>
            </a:r>
            <a:r>
              <a:rPr lang="en-GB" dirty="0"/>
              <a:t> efficient to do that…</a:t>
            </a:r>
          </a:p>
          <a:p>
            <a:pPr lvl="2">
              <a:lnSpc>
                <a:spcPct val="90000"/>
              </a:lnSpc>
              <a:buFont typeface="Arial" charset="0"/>
              <a:buNone/>
            </a:pPr>
            <a:r>
              <a:rPr lang="en-GB" dirty="0">
                <a:solidFill>
                  <a:schemeClr val="tx2"/>
                </a:solidFill>
              </a:rPr>
              <a:t>for </a:t>
            </a:r>
            <a:r>
              <a:rPr lang="en-GB" dirty="0" err="1">
                <a:solidFill>
                  <a:schemeClr val="tx2"/>
                </a:solidFill>
              </a:rPr>
              <a:t>itr</a:t>
            </a:r>
            <a:r>
              <a:rPr lang="en-GB" dirty="0">
                <a:solidFill>
                  <a:schemeClr val="tx2"/>
                </a:solidFill>
              </a:rPr>
              <a:t> = 1:100</a:t>
            </a:r>
          </a:p>
          <a:p>
            <a:pPr lvl="3">
              <a:lnSpc>
                <a:spcPct val="90000"/>
              </a:lnSpc>
              <a:buFont typeface="Arial" charset="0"/>
              <a:buNone/>
            </a:pPr>
            <a:r>
              <a:rPr lang="en-GB" dirty="0">
                <a:solidFill>
                  <a:schemeClr val="tx2"/>
                </a:solidFill>
              </a:rPr>
              <a:t>display (“I will not cut corners”); </a:t>
            </a:r>
          </a:p>
          <a:p>
            <a:pPr lvl="2">
              <a:lnSpc>
                <a:spcPct val="90000"/>
              </a:lnSpc>
              <a:buFont typeface="Arial" charset="0"/>
              <a:buNone/>
            </a:pPr>
            <a:r>
              <a:rPr lang="en-GB" dirty="0">
                <a:solidFill>
                  <a:schemeClr val="tx2"/>
                </a:solidFill>
              </a:rPr>
              <a:t>end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508104" y="5157192"/>
            <a:ext cx="3456384" cy="1440160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In python, try…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for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itr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in range(100):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   print(“I will not cut corners”)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4936DF-1B55-874A-B159-F8E92C1F92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09680" cy="8732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5E4AA0C-D4CA-484C-8E6C-77D6BCDA97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6989" y="4850048"/>
            <a:ext cx="1818655" cy="61428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For loops (cont)</a:t>
            </a:r>
            <a:endParaRPr lang="en-US"/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196952"/>
          </a:xfrm>
        </p:spPr>
        <p:txBody>
          <a:bodyPr/>
          <a:lstStyle/>
          <a:p>
            <a:r>
              <a:rPr lang="en-GB" dirty="0"/>
              <a:t>What if we want to do nearly, but not quite, the same thing on every line…</a:t>
            </a:r>
          </a:p>
          <a:p>
            <a:r>
              <a:rPr lang="en-GB" dirty="0"/>
              <a:t>Try</a:t>
            </a:r>
          </a:p>
          <a:p>
            <a:pPr lvl="2">
              <a:buFont typeface="Arial" charset="0"/>
              <a:buNone/>
            </a:pPr>
            <a:r>
              <a:rPr lang="en-GB" dirty="0">
                <a:solidFill>
                  <a:schemeClr val="tx2"/>
                </a:solidFill>
              </a:rPr>
              <a:t>for </a:t>
            </a:r>
            <a:r>
              <a:rPr lang="en-GB" dirty="0" err="1">
                <a:solidFill>
                  <a:schemeClr val="tx2"/>
                </a:solidFill>
              </a:rPr>
              <a:t>itr</a:t>
            </a:r>
            <a:r>
              <a:rPr lang="en-GB" dirty="0">
                <a:solidFill>
                  <a:schemeClr val="tx2"/>
                </a:solidFill>
              </a:rPr>
              <a:t> = 1:100</a:t>
            </a:r>
          </a:p>
          <a:p>
            <a:pPr lvl="3">
              <a:buFont typeface="Arial" charset="0"/>
              <a:buNone/>
            </a:pPr>
            <a:r>
              <a:rPr lang="en-GB" dirty="0">
                <a:solidFill>
                  <a:schemeClr val="tx2"/>
                </a:solidFill>
              </a:rPr>
              <a:t>display ( [“This is line “ num2str(</a:t>
            </a:r>
            <a:r>
              <a:rPr lang="en-GB" dirty="0" err="1">
                <a:solidFill>
                  <a:schemeClr val="tx2"/>
                </a:solidFill>
              </a:rPr>
              <a:t>itr</a:t>
            </a:r>
            <a:r>
              <a:rPr lang="en-GB" dirty="0">
                <a:solidFill>
                  <a:schemeClr val="tx2"/>
                </a:solidFill>
              </a:rPr>
              <a:t>)] ); </a:t>
            </a:r>
          </a:p>
          <a:p>
            <a:pPr lvl="2">
              <a:buFont typeface="Arial" charset="0"/>
              <a:buNone/>
            </a:pPr>
            <a:r>
              <a:rPr lang="en-GB" dirty="0">
                <a:solidFill>
                  <a:schemeClr val="tx2"/>
                </a:solidFill>
              </a:rPr>
              <a:t>end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187624" y="4558358"/>
            <a:ext cx="3960440" cy="2088232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for </a:t>
            </a:r>
            <a:r>
              <a:rPr lang="en-GB" sz="2000" dirty="0" err="1">
                <a:solidFill>
                  <a:schemeClr val="accent1">
                    <a:lumMod val="75000"/>
                  </a:schemeClr>
                </a:solidFill>
              </a:rPr>
              <a:t>itr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 in range(100):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    print(“This is line ”, </a:t>
            </a:r>
            <a:r>
              <a:rPr lang="en-GB" sz="2000" dirty="0" err="1">
                <a:solidFill>
                  <a:schemeClr val="accent1">
                    <a:lumMod val="75000"/>
                  </a:schemeClr>
                </a:solidFill>
              </a:rPr>
              <a:t>itr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What do you notice?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7586E0-461F-2D47-845E-90D0AF4DD0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9040" y="5131241"/>
            <a:ext cx="2790255" cy="9424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81D8800-DBA6-2D44-AFD7-D7873E3233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4168" y="3356992"/>
            <a:ext cx="2309680" cy="87324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Exercises – 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Download the scripts </a:t>
            </a:r>
            <a:r>
              <a:rPr lang="en-GB" dirty="0" err="1"/>
              <a:t>loops_example.m</a:t>
            </a:r>
            <a:r>
              <a:rPr lang="en-GB" dirty="0"/>
              <a:t> and </a:t>
            </a:r>
            <a:r>
              <a:rPr lang="en-GB" dirty="0" err="1"/>
              <a:t>if_else_example.m</a:t>
            </a:r>
            <a:r>
              <a:rPr lang="en-GB" dirty="0"/>
              <a:t>(.</a:t>
            </a:r>
            <a:r>
              <a:rPr lang="en-GB" dirty="0" err="1"/>
              <a:t>py</a:t>
            </a:r>
            <a:r>
              <a:rPr lang="en-GB" dirty="0"/>
              <a:t>), run the code</a:t>
            </a:r>
          </a:p>
          <a:p>
            <a:r>
              <a:rPr lang="en-GB" dirty="0"/>
              <a:t>Download the function, </a:t>
            </a:r>
            <a:r>
              <a:rPr lang="en-GB" dirty="0" err="1"/>
              <a:t>roll_a_dice.m</a:t>
            </a:r>
            <a:r>
              <a:rPr lang="en-GB" dirty="0"/>
              <a:t>(</a:t>
            </a:r>
            <a:r>
              <a:rPr lang="en-GB" dirty="0" err="1"/>
              <a:t>dice_rolling.py</a:t>
            </a:r>
            <a:r>
              <a:rPr lang="en-GB" dirty="0"/>
              <a:t>), this simulates rolling a dice to return an integer between 1 and 6</a:t>
            </a:r>
          </a:p>
          <a:p>
            <a:r>
              <a:rPr lang="en-GB" dirty="0"/>
              <a:t>Write a function to show the result of rolling a dice 5 times. When your functions runs it should produce a result like:</a:t>
            </a:r>
          </a:p>
          <a:p>
            <a:pPr lvl="1">
              <a:buNone/>
            </a:pPr>
            <a:r>
              <a:rPr lang="en-GB" dirty="0"/>
              <a:t>	</a:t>
            </a:r>
            <a:r>
              <a:rPr lang="en-GB" dirty="0">
                <a:latin typeface="Courier" pitchFamily="49" charset="0"/>
              </a:rPr>
              <a:t>Roll 1, you scored 3</a:t>
            </a:r>
          </a:p>
          <a:p>
            <a:pPr lvl="1">
              <a:buNone/>
            </a:pPr>
            <a:r>
              <a:rPr lang="en-GB" dirty="0">
                <a:latin typeface="Courier" pitchFamily="49" charset="0"/>
              </a:rPr>
              <a:t>	Roll 2, you scored 1 </a:t>
            </a:r>
            <a:r>
              <a:rPr lang="en-GB" dirty="0"/>
              <a:t>etc…</a:t>
            </a:r>
          </a:p>
          <a:p>
            <a:r>
              <a:rPr lang="en-GB" dirty="0"/>
              <a:t>Change the function so it has an input that specifies the number of rolls</a:t>
            </a:r>
          </a:p>
          <a:p>
            <a:r>
              <a:rPr lang="en-GB" dirty="0"/>
              <a:t>Hint: use the examples in the scripts to help you. Bart may also provide some assistance!</a:t>
            </a:r>
          </a:p>
          <a:p>
            <a:endParaRPr lang="en-GB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23850" y="1484313"/>
            <a:ext cx="7561263" cy="32400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684213" y="2133600"/>
            <a:ext cx="6624637" cy="1871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-928737" y="271463"/>
            <a:ext cx="8229600" cy="1143000"/>
          </a:xfrm>
        </p:spPr>
        <p:txBody>
          <a:bodyPr/>
          <a:lstStyle/>
          <a:p>
            <a:r>
              <a:rPr lang="en-GB" sz="4000" dirty="0"/>
              <a:t>For loops – general template</a:t>
            </a:r>
            <a:endParaRPr lang="en-US" sz="4000" dirty="0"/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dirty="0">
                <a:solidFill>
                  <a:schemeClr val="hlink"/>
                </a:solidFill>
              </a:rPr>
              <a:t>for</a:t>
            </a:r>
            <a:r>
              <a:rPr lang="en-GB" dirty="0"/>
              <a:t> </a:t>
            </a:r>
            <a:r>
              <a:rPr lang="en-GB" dirty="0" err="1"/>
              <a:t>iter_var</a:t>
            </a:r>
            <a:r>
              <a:rPr lang="en-GB" dirty="0"/>
              <a:t> = A</a:t>
            </a:r>
          </a:p>
          <a:p>
            <a:pPr>
              <a:buFont typeface="Arial" charset="0"/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00FF00"/>
                </a:solidFill>
              </a:rPr>
              <a:t>%Lines of code that do stuff</a:t>
            </a:r>
          </a:p>
          <a:p>
            <a:pPr>
              <a:buFont typeface="Arial" charset="0"/>
              <a:buNone/>
            </a:pPr>
            <a:r>
              <a:rPr lang="en-GB" dirty="0"/>
              <a:t>	…</a:t>
            </a:r>
          </a:p>
          <a:p>
            <a:pPr>
              <a:buFont typeface="Arial" charset="0"/>
              <a:buNone/>
            </a:pPr>
            <a:r>
              <a:rPr lang="en-GB" dirty="0"/>
              <a:t>	…</a:t>
            </a:r>
          </a:p>
          <a:p>
            <a:pPr>
              <a:buFont typeface="Arial" charset="0"/>
              <a:buNone/>
            </a:pPr>
            <a:r>
              <a:rPr lang="en-GB" dirty="0">
                <a:solidFill>
                  <a:schemeClr val="hlink"/>
                </a:solidFill>
              </a:rPr>
              <a:t>end</a:t>
            </a:r>
          </a:p>
        </p:txBody>
      </p:sp>
      <p:sp>
        <p:nvSpPr>
          <p:cNvPr id="43014" name="Rectangle 6"/>
          <p:cNvSpPr>
            <a:spLocks/>
          </p:cNvSpPr>
          <p:nvPr/>
        </p:nvSpPr>
        <p:spPr bwMode="auto">
          <a:xfrm>
            <a:off x="323850" y="4724400"/>
            <a:ext cx="82296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2800" dirty="0">
                <a:latin typeface="Calibri" pitchFamily="34" charset="0"/>
              </a:rPr>
              <a:t>Is equivalent to repeating the code in pink (the “control block”), once for each column in A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</a:pPr>
            <a:r>
              <a:rPr lang="en-GB" sz="2400" dirty="0">
                <a:latin typeface="Calibri" pitchFamily="34" charset="0"/>
              </a:rPr>
              <a:t>At the start of each repetition, </a:t>
            </a:r>
            <a:r>
              <a:rPr lang="en-GB" sz="2400" dirty="0" err="1">
                <a:latin typeface="Calibri" pitchFamily="34" charset="0"/>
              </a:rPr>
              <a:t>iter_var</a:t>
            </a:r>
            <a:r>
              <a:rPr lang="en-GB" sz="2400" dirty="0">
                <a:latin typeface="Calibri" pitchFamily="34" charset="0"/>
              </a:rPr>
              <a:t> takes the value of the next column in A</a:t>
            </a:r>
            <a:endParaRPr lang="en-US" sz="2400" dirty="0">
              <a:latin typeface="Calibri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CC2DE7-DED5-DC40-A7EF-5E3A9EEC40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0273" y="39503"/>
            <a:ext cx="2309680" cy="873249"/>
          </a:xfrm>
          <a:prstGeom prst="rect">
            <a:avLst/>
          </a:prstGeom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76844019-5F98-4044-B4A5-F4A9B1E27C0D}"/>
              </a:ext>
            </a:extLst>
          </p:cNvPr>
          <p:cNvSpPr/>
          <p:nvPr/>
        </p:nvSpPr>
        <p:spPr>
          <a:xfrm>
            <a:off x="2988669" y="2924944"/>
            <a:ext cx="3456384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We call this a “control block”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9155D0D-891A-E948-93F8-8F196E00F1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10965"/>
            <a:ext cx="2309680" cy="873249"/>
          </a:xfrm>
          <a:prstGeom prst="rect">
            <a:avLst/>
          </a:prstGeom>
        </p:spPr>
      </p:pic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250825" y="188913"/>
            <a:ext cx="6626225" cy="61198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395288" y="692150"/>
            <a:ext cx="6119812" cy="10795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395288" y="2349500"/>
            <a:ext cx="6119812" cy="10795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395288" y="5013325"/>
            <a:ext cx="6119812" cy="10795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/>
              <a:t>iter_var = A(:, 1);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>
                <a:solidFill>
                  <a:srgbClr val="00FF00"/>
                </a:solidFill>
              </a:rPr>
              <a:t>%Lines of code that do stuff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/>
              <a:t>…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/>
              <a:t>iter_var = A(:, 2);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>
                <a:solidFill>
                  <a:srgbClr val="00FF00"/>
                </a:solidFill>
              </a:rPr>
              <a:t>%Lines of code that do stuff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/>
              <a:t>…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GB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GB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/>
              <a:t>iter_var = A(:, end);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>
                <a:solidFill>
                  <a:srgbClr val="00FF00"/>
                </a:solidFill>
              </a:rPr>
              <a:t>%Lines of code that do stuff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/>
              <a:t>…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GB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/>
          </a:p>
        </p:txBody>
      </p:sp>
      <p:sp>
        <p:nvSpPr>
          <p:cNvPr id="45064" name="AutoShape 8"/>
          <p:cNvSpPr>
            <a:spLocks noChangeArrowheads="1"/>
          </p:cNvSpPr>
          <p:nvPr/>
        </p:nvSpPr>
        <p:spPr bwMode="auto">
          <a:xfrm rot="5400000">
            <a:off x="1762919" y="3645694"/>
            <a:ext cx="792162" cy="6477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1988</Words>
  <Application>Microsoft Office PowerPoint</Application>
  <PresentationFormat>On-screen Show (4:3)</PresentationFormat>
  <Paragraphs>249</Paragraphs>
  <Slides>26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Courier</vt:lpstr>
      <vt:lpstr>Office Theme</vt:lpstr>
      <vt:lpstr>Programming Tutorial Course</vt:lpstr>
      <vt:lpstr>Lesson Overview</vt:lpstr>
      <vt:lpstr>Introduction</vt:lpstr>
      <vt:lpstr>For loops</vt:lpstr>
      <vt:lpstr>For loops</vt:lpstr>
      <vt:lpstr>For loops (cont)</vt:lpstr>
      <vt:lpstr>Exercises – for loops</vt:lpstr>
      <vt:lpstr>For loops – general template</vt:lpstr>
      <vt:lpstr>PowerPoint Presentation</vt:lpstr>
      <vt:lpstr>For loops - notes</vt:lpstr>
      <vt:lpstr>For loops – general template</vt:lpstr>
      <vt:lpstr>While loops</vt:lpstr>
      <vt:lpstr>While loops – general template</vt:lpstr>
      <vt:lpstr>Exercises – while loops</vt:lpstr>
      <vt:lpstr>If clauses</vt:lpstr>
      <vt:lpstr>If/Else clauses</vt:lpstr>
      <vt:lpstr>Elseif…</vt:lpstr>
      <vt:lpstr>Exercises – while loops and if/else</vt:lpstr>
      <vt:lpstr>Summary</vt:lpstr>
      <vt:lpstr>Summary</vt:lpstr>
      <vt:lpstr>Other controls</vt:lpstr>
      <vt:lpstr>Switch statements</vt:lpstr>
      <vt:lpstr>Switch statements (cont)</vt:lpstr>
      <vt:lpstr>Switch statements (cont)</vt:lpstr>
      <vt:lpstr>Continue, break, return</vt:lpstr>
      <vt:lpstr>Exercises 1 – loading .mat files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 tutorial course</dc:title>
  <dc:creator>mberks</dc:creator>
  <cp:lastModifiedBy>Michael Berks</cp:lastModifiedBy>
  <cp:revision>59</cp:revision>
  <dcterms:created xsi:type="dcterms:W3CDTF">2013-02-07T17:14:49Z</dcterms:created>
  <dcterms:modified xsi:type="dcterms:W3CDTF">2023-02-05T20:25:18Z</dcterms:modified>
</cp:coreProperties>
</file>